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83" r:id="rId14"/>
    <p:sldId id="266" r:id="rId15"/>
    <p:sldId id="267" r:id="rId16"/>
    <p:sldId id="276" r:id="rId17"/>
    <p:sldId id="268" r:id="rId18"/>
    <p:sldId id="277" r:id="rId19"/>
    <p:sldId id="269" r:id="rId20"/>
    <p:sldId id="270" r:id="rId21"/>
    <p:sldId id="278" r:id="rId22"/>
    <p:sldId id="271" r:id="rId23"/>
    <p:sldId id="272" r:id="rId24"/>
    <p:sldId id="284" r:id="rId25"/>
    <p:sldId id="279" r:id="rId26"/>
    <p:sldId id="285" r:id="rId27"/>
    <p:sldId id="280" r:id="rId28"/>
    <p:sldId id="281" r:id="rId29"/>
    <p:sldId id="286" r:id="rId30"/>
    <p:sldId id="282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8/28/2017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28.8.2017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CS" sz="2700" cap="none" dirty="0" smtClean="0"/>
              <a:t/>
            </a:r>
            <a:br>
              <a:rPr lang="sr-Cyrl-CS" sz="2700" cap="none" dirty="0" smtClean="0"/>
            </a:br>
            <a:r>
              <a:rPr lang="sr-Cyrl-CS" sz="2700" cap="none" dirty="0" smtClean="0"/>
              <a:t> </a:t>
            </a:r>
            <a:br>
              <a:rPr lang="sr-Cyrl-CS" sz="2700" cap="none" dirty="0" smtClean="0"/>
            </a:br>
            <a:r>
              <a:rPr lang="sr-Cyrl-RS" sz="2700" cap="none" dirty="0" smtClean="0">
                <a:latin typeface="Times New Roman" pitchFamily="18" charset="0"/>
                <a:cs typeface="Times New Roman" pitchFamily="18" charset="0"/>
              </a:rPr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Сурфактанти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смештају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напон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уклања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упаравањем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сниженим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екстракцијом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почетка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упаравања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уљани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испира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насталих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капљица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водену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екстракција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медијумом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дифузију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уљаних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капљица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интензитет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уклањања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медијума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употребљеног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медијума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настале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екстракција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порозношћу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екстракције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бржа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упаравања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порозне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упаравања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едоста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емулзификационог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лоша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слаба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инкапсулација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Емулзификациони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у/в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инкапсулацију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липофилних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упаравања</a:t>
            </a: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ctr">
              <a:buNone/>
            </a:pP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воструки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роцес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емул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говања</a:t>
            </a: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растварају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органском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чврста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уљу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(ч/у/в).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лековит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мањег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цисплатин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доксорубицин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инкапсулације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знатна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губи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спољашњој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воденој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приликом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вискозни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запремине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13</a:t>
            </a:fld>
            <a:endParaRPr lang="sr-Cyrl-CS"/>
          </a:p>
        </p:txBody>
      </p:sp>
      <p:sp>
        <p:nvSpPr>
          <p:cNvPr id="6" name="Rectangle 5"/>
          <p:cNvSpPr/>
          <p:nvPr/>
        </p:nvSpPr>
        <p:spPr>
          <a:xfrm>
            <a:off x="1475656" y="6093296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в/у/в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емулзификациони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инкапсулације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(в/у/в).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Коацервација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одвајања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смањењ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додавањем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треће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богата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коацерват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густих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ситних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капљица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разблажена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течна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осиромашена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супернатант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инкапсулациј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великим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бројем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диспергована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коацерватима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корака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а)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раздвајања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ратвора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б)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адсорпција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коацервата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ц)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очвршћавање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прво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лекови 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дисперговани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в/у.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Липофилни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дисперговани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нерастворан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додаје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издвојен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сепарационој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коацерватних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инкапсулирана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силиконско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биљна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парафин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дихлорометан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ацетонитрил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ацетат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толуен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пребацује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другу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нерастворан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ојачавања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насталих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микросфера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алифатични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угљоводоници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хексан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хептан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нафта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уклањају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претходне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прикупљају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перу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просејавају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филтрирају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центрифугирају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коацервације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коацервације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а)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дисперзија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; б)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раздвајања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, ц)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адсорпција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коацервата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, д)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очвршћавање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ctr">
              <a:buNone/>
            </a:pP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Полимер-полимер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инкопатибилије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слична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коацервацији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сепарације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инкопатибилије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истом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пероралних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инјекционих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нечистоће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Сушење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распршивањем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синтезу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биоразградљивих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толико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суспендује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воденом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његових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карактристика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дихлорометан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ацетон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суспензија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уноси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апаратуру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потискује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млазницу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струји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врућег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потискује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отвор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малог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млазницама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капљице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упаравањем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Настале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одвајају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врелог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циклон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сепаратора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уклања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вакумским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сушењем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методу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карактерише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спољашња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одвуче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формулацији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морфологију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емпература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ваздуха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сушење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пречник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млазница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ваздух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настале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5 – 500 µm.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изводити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асептичним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дисперзије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1 и 1000 µm,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сферног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приближно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сферног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везана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микрокапсуле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Код м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икрокапсул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шупљину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микрокапсуле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ограничена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континуираном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Код м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икросфер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равномерно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диспергована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микрокапсуле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Полимеризационе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технике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булик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– п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ревођењ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катализатора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повишеној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добијени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модификују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изводи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булик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полимеризацији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најчистији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In situ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полимеризација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ономери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инкапсулира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спољашњој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континуираној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Јонотропно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гелирање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полиелектролитно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комплексирање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контакту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јонима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међусобном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контакту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образују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гелове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диклофенак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са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воден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алгината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Смеши је додат раствор хитосана који садржи јоне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Ca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Al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Добијене микросфере се чувају у раствору ради формирања гелова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Флуид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err="1" smtClean="0">
                <a:latin typeface="Times New Roman" pitchFamily="18" charset="0"/>
                <a:cs typeface="Times New Roman" pitchFamily="18" charset="0"/>
              </a:rPr>
              <a:t>бед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техника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вртложно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прскалица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облагања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одозго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одоздо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тангенцијално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благање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одозго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добијене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порозне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празан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међупростор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Тангенционалним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методом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sr-Cyrl-RS" sz="2000" dirty="0" smtClean="0">
                <a:latin typeface="Times New Roman" pitchFamily="18" charset="0"/>
                <a:cs typeface="Times New Roman" pitchFamily="18" charset="0"/>
              </a:rPr>
              <a:t> 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трошна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сферног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Облагањем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одоздо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добијају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равномерно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обложене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филмом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одговарајућег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000" i="1" dirty="0" smtClean="0"/>
          </a:p>
          <a:p>
            <a:pPr algn="ctr">
              <a:buNone/>
            </a:pPr>
            <a:endParaRPr lang="en-US" sz="2000" i="1" dirty="0" smtClean="0"/>
          </a:p>
          <a:p>
            <a:pPr algn="ctr">
              <a:buNone/>
            </a:pPr>
            <a:r>
              <a:rPr lang="en-US" sz="2000" i="1" dirty="0" err="1" smtClean="0"/>
              <a:t>Флуид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бед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техника</a:t>
            </a:r>
            <a:endParaRPr lang="en-US" sz="2000" dirty="0" smtClean="0"/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неопходне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изради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Стабилизатори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Регулишу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међуповршински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напон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јавља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међу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довести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агломерације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агрегације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стабилизатора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смеш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стабилизатора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ради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јања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стабилн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полисорбати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лецитин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Лецитин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формулишу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парентералну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прихватљивији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токсични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изопропанол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ацетат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бутил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лактат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пропилен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карбонат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бензил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токсичности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дихлор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метан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фармацеутске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сврхе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Ко-сурфактанти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жучне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гликофурол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изопропанол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23</a:t>
            </a:fld>
            <a:endParaRPr lang="sr-Cyrl-CS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додирну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па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еће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афинитет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слепљивању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агрегацији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порастом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разградње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изграђена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апликују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интравенски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препознају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имун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ск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фагоцитозом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бивају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уклоњење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циркулације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Хидрофобна површина одређује количину адсорбованих компоненти крви - опсонизација</a:t>
            </a: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продужила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циркулација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in vivo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урадити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следеће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buFont typeface="Wingdings" pitchFamily="2" charset="2"/>
              <a:buChar char="ü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Чстица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превлачи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сурфактантом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биоразградљиви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ко-полимер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полисорбат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80 (TWEEN 80). </a:t>
            </a: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– што већа количина лековите супстанце са што мањом количином матрикса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инкубирају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концентрованим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	</a:t>
            </a:r>
          </a:p>
          <a:p>
            <a:pPr lvl="0"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многоме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њених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лековите супстанце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молекулска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тежина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гликол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– низак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ефек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Протеини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макро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највећи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Када су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конципирани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близу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изоелектричне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минималну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максималну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апсорбованог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испоруке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Перорална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Перорална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најпожељнији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орално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апликоване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Антибиотици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Atovaquone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Bupravaquone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инкорпорирају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биорасположивост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им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потпуно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полако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апсорбује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Поређењем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напроксен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суспензијом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Напросин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Анапрок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50%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брже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Парентерална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Парентерални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инвазивни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потешкоћ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ограничен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прихватљивих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ексципијенаса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ограничена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дозвољених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ексципијенаса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строги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захтеви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асептичног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производног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редности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су: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почетак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примењене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апликовала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парентералним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одговарајућем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5µm.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Суштина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фармакокинетичких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фармакодинамичких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организму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одговарајућим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интензитетом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изграђене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синтетских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биодеградабилних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модификованих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попут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угљених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хидрата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полиетиленгликол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ПЕГ)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карактеришу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Микрометарске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димензије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однос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волумен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Вишечестични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sr-Cyrl-C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Офталмолошка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хидрог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елови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показали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добру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биоадхезивност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бољу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прихватљивост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получврсте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хитосан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побољшава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адхезију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муцин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продужавајући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боравак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терапијска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Терапијска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Најзначајније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граде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еличина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блик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површинске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порозитет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дистрибуиран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носачу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Отежавајући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неуједначеност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неуједначен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оптерећења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леком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неправилан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Механизми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Дифузија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Ерозија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Бубрење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	LUPRON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PLGA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леупрорелин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ацетатом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иодеградабилне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дужем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временском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месеца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RISPOLEPT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PLGA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рисперидоном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биполарног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схизофреније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нјекција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сваке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клиничких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идпитивања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Смањују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ЦНС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учесталост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Ћелијска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Недиференциране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адхериране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ПЛГА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неуралним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(НФР).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диференцирање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допамина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Паркинсонове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Козметички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Поликапролактон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ЦМЦ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25-50 µm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подстичу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неоколагенезу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дермални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филтер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иодеградабилне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None/>
              <a:defRPr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Разлози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формулишу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endParaRPr lang="sr-Cyrl-R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None/>
              <a:defRPr/>
            </a:pPr>
            <a:endParaRPr lang="sr-Cyrl-RS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заштитa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инкапсулираних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спречавање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испаравања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проточности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спречавање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инкопатибилија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продужење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рока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завршног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кориговање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органолептичких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нј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екционе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коришћењем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стандардних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игала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техника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заштита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нежељеног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састојака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модификовано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састојака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дијагностичке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сврхе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минимална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ефективна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терапијског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ефекта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минимална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токсична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споредни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нежељени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Опсег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двеју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оквир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defRPr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Оптимални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одржавањем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терапијском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одређеном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временском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оквир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а)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конвенционално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апликованог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и б)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инкорпорираног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коришћења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су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обезбеђивање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пасивног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активног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транспорта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парентералне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дистрибуције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тачно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дефинисаног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одржавање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постигнуте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Контрола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њена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контролисати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избором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могуће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наводити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циљног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везивањем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одговарајућег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лиганда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различит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путев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назални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перорални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парентерални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интра-окуларни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None/>
            </a:pP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едоста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ци</a:t>
            </a: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њиховог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слепљивања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агрегације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83568" y="1556792"/>
          <a:ext cx="7776864" cy="4561838"/>
        </p:xfrm>
        <a:graphic>
          <a:graphicData uri="http://schemas.openxmlformats.org/drawingml/2006/table">
            <a:tbl>
              <a:tblPr/>
              <a:tblGrid>
                <a:gridCol w="1527926"/>
                <a:gridCol w="1527926"/>
                <a:gridCol w="1667554"/>
                <a:gridCol w="1583777"/>
                <a:gridCol w="1469681"/>
              </a:tblGrid>
              <a:tr h="77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Активна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супстанца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Заштићени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назив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лека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Фармацеутски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облик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Произвођач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Примена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leuprorelin-acetat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Lupron ®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prašak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za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suspenziju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za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injekciju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Abbott Laboratories S.A.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karcinom prostate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Goserelin acetat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Zoladex ®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Implant,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napunjen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injekcioni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špric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Astrazeneka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karcinom prostate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Oktreotid acetat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Sandostatin LAR depo®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prašak za suspenziju za injekciju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Novartis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Akromegalija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Risperidon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Rispolept Consta®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prašak za suspenziju za injekciju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Cilag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Times New Roman"/>
                          <a:ea typeface="Calibri"/>
                          <a:cs typeface="Times New Roman"/>
                        </a:rPr>
                        <a:t>Šizofrenija</a:t>
                      </a: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27584" y="6245152"/>
            <a:ext cx="6768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Примери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лекова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израђених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као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микрочестице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43603" y="865257"/>
            <a:ext cx="8656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r-Cyrl-RS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римери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лекова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који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садрже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микрочестице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као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носаче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лековите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супстанце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унутрашњост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или је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обавијају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чврсто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течно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гасовито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стањ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инкорпорирала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микрочестицу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испуњени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следећи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i="1" dirty="0" err="1" smtClean="0">
                <a:latin typeface="Times New Roman" pitchFamily="18" charset="0"/>
                <a:cs typeface="Times New Roman" pitchFamily="18" charset="0"/>
              </a:rPr>
              <a:t>услови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смеју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утицаја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биолошку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Добијене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одговарајући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Квалитет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микрочестица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жељени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just" eaLnBrk="1" hangingPunct="1">
              <a:buNone/>
            </a:pPr>
            <a:endParaRPr lang="sr-Cyrl-RS" sz="2000" i="1" dirty="0" smtClean="0"/>
          </a:p>
          <a:p>
            <a:pPr algn="just" eaLnBrk="1" hangingPunct="1">
              <a:buNone/>
            </a:pPr>
            <a:endParaRPr lang="sr-Cyrl-RS" sz="2000" i="1" dirty="0" smtClean="0"/>
          </a:p>
          <a:p>
            <a:pPr algn="just" eaLnBrk="1" hangingPunct="1">
              <a:buNone/>
            </a:pPr>
            <a:endParaRPr lang="sr-Cyrl-RS" sz="2000" i="1" dirty="0" smtClean="0"/>
          </a:p>
          <a:p>
            <a:pPr algn="just" eaLnBrk="1" hangingPunct="1">
              <a:buNone/>
            </a:pPr>
            <a:endParaRPr lang="sr-Cyrl-RS" sz="2000" i="1" dirty="0" smtClean="0"/>
          </a:p>
          <a:p>
            <a:pPr algn="just" eaLnBrk="1" hangingPunct="1">
              <a:buNone/>
            </a:pPr>
            <a:endParaRPr lang="sr-Cyrl-C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засноване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упаравању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екстракцији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b="1" dirty="0" smtClean="0">
                <a:latin typeface="Times New Roman" pitchFamily="18" charset="0"/>
                <a:cs typeface="Times New Roman" pitchFamily="18" charset="0"/>
              </a:rPr>
              <a:t>Једноструки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емулзиони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(у/в).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органск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испарљиви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растварач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полимером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инкапсулирамо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емулгована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воденој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растворени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сурфактант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Сурфактант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спречио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коалесценцију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слепљивање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формираних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капљица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уљане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диктира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одговарајућа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температура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мешања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пропелерске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магнетне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мешалице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 у/в </a:t>
            </a:r>
            <a:r>
              <a:rPr lang="en-US" sz="2200" i="1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1929</TotalTime>
  <Words>2345</Words>
  <Application>Microsoft Office PowerPoint</Application>
  <PresentationFormat>On-screen Show (4:3)</PresentationFormat>
  <Paragraphs>423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Oriel</vt:lpstr>
      <vt:lpstr>   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183</cp:revision>
  <dcterms:created xsi:type="dcterms:W3CDTF">2009-10-01T09:12:18Z</dcterms:created>
  <dcterms:modified xsi:type="dcterms:W3CDTF">2017-08-28T10:37:26Z</dcterms:modified>
</cp:coreProperties>
</file>